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y="5143500" cx="9144000"/>
  <p:notesSz cx="6858000" cy="9144000"/>
  <p:embeddedFontLst>
    <p:embeddedFont>
      <p:font typeface="Roboto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F5CAEB7-C7A9-466E-B5B5-89B9B1141BEB}">
  <a:tblStyle styleId="{CF5CAEB7-C7A9-466E-B5B5-89B9B1141B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-regular.fntdata"/><Relationship Id="rId50" Type="http://schemas.openxmlformats.org/officeDocument/2006/relationships/slide" Target="slides/slide45.xml"/><Relationship Id="rId53" Type="http://schemas.openxmlformats.org/officeDocument/2006/relationships/font" Target="fonts/Roboto-italic.fntdata"/><Relationship Id="rId52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64e681b52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64e681b52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64e681b52_2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64e681b52_2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64e681b52_2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64e681b52_2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64e681b52_2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64e681b52_2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64e681b52_2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64e681b52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64d31466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64d31466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64b2c72f2_0_2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64b2c72f2_0_2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49d5a89382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49d5a89382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64d31466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64d31466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464b2c72f2_0_28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464b2c72f2_0_2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64e681b52_2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64e681b52_2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49d5a89382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49d5a89382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49d5a89382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49d5a89382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9d5a89382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49d5a89382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464d31466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464d31466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464e681b52_2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464e681b52_2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49d5a89382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49d5a89382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49d5a8938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49d5a8938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464d31466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464d31466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464d31466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464d31466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64e681b52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464e681b52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64e681b52_2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64e681b52_2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464d31466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464d31466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464b2c72f2_0_2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464b2c72f2_0_2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49d5a8938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49d5a8938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49d5a8938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49d5a8938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49d5a8938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49d5a8938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49d5a8938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49d5a8938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49d5a8938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49d5a8938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9d5a8900b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9d5a8900b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464b2c72f2_0_29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464b2c72f2_0_2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464e681b52_2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464e681b52_2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64e681b52_2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64e681b52_2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464e681b52_2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464e681b52_2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464e681b52_2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464e681b52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464e681b52_2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464e681b52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464e681b52_2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464e681b52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464b2c72f2_0_29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464b2c72f2_0_29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464b2c72f2_0_29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464b2c72f2_0_2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64e681b52_2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64e681b52_2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64e681b52_2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64e681b52_2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64b2c72f2_0_3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64b2c72f2_0_3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64e681b52_2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64e681b52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64b2c72f2_0_17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64b2c72f2_0_1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1" name="Google Shape;8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" name="Google Shape;8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5007322"/>
            <a:ext cx="9144000" cy="136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6077963" y="-6039"/>
            <a:ext cx="3086738" cy="5144414"/>
            <a:chOff x="5925563" y="-6039"/>
            <a:chExt cx="3086738" cy="5144414"/>
          </a:xfrm>
        </p:grpSpPr>
        <p:grpSp>
          <p:nvGrpSpPr>
            <p:cNvPr id="34" name="Google Shape;34;p4"/>
            <p:cNvGrpSpPr/>
            <p:nvPr/>
          </p:nvGrpSpPr>
          <p:grpSpPr>
            <a:xfrm rot="-5400000">
              <a:off x="4896724" y="1022799"/>
              <a:ext cx="5144414" cy="3086738"/>
              <a:chOff x="4005632" y="1925169"/>
              <a:chExt cx="5144414" cy="3086738"/>
            </a:xfrm>
          </p:grpSpPr>
          <p:sp>
            <p:nvSpPr>
              <p:cNvPr id="35" name="Google Shape;35;p4"/>
              <p:cNvSpPr/>
              <p:nvPr/>
            </p:nvSpPr>
            <p:spPr>
              <a:xfrm>
                <a:off x="8160945" y="2913069"/>
                <a:ext cx="989100" cy="9879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 flipH="1">
                <a:off x="8160813" y="1925169"/>
                <a:ext cx="989100" cy="9879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>
                <a:off x="8160874" y="3903669"/>
                <a:ext cx="989100" cy="987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 rot="10800000">
                <a:off x="8160807" y="2913082"/>
                <a:ext cx="989100" cy="987900"/>
              </a:xfrm>
              <a:prstGeom prst="rt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4005632" y="4891607"/>
                <a:ext cx="5138400" cy="1203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4"/>
            <p:cNvSpPr/>
            <p:nvPr/>
          </p:nvSpPr>
          <p:spPr>
            <a:xfrm flipH="1" rot="-5400000">
              <a:off x="7903463" y="98371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" name="Google Shape;41;p4"/>
          <p:cNvGrpSpPr/>
          <p:nvPr/>
        </p:nvGrpSpPr>
        <p:grpSpPr>
          <a:xfrm>
            <a:off x="1107400" y="4362375"/>
            <a:ext cx="6273775" cy="203775"/>
            <a:chOff x="1107400" y="4286175"/>
            <a:chExt cx="6273775" cy="203775"/>
          </a:xfrm>
        </p:grpSpPr>
        <p:sp>
          <p:nvSpPr>
            <p:cNvPr id="42" name="Google Shape;42;p4"/>
            <p:cNvSpPr/>
            <p:nvPr/>
          </p:nvSpPr>
          <p:spPr>
            <a:xfrm>
              <a:off x="1209200" y="4351725"/>
              <a:ext cx="6096000" cy="68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1107400" y="4286175"/>
              <a:ext cx="199800" cy="19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4144388" y="4290150"/>
              <a:ext cx="199800" cy="19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181375" y="4286175"/>
              <a:ext cx="199800" cy="19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5662875" y="4290150"/>
              <a:ext cx="199800" cy="19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2625888" y="4290150"/>
              <a:ext cx="199800" cy="19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1" name="Google Shape;5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2" name="Google Shape;5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" name="Google Shape;5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62" name="Google Shape;6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" name="Google Shape;7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" name="Google Shape;7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3" name="Google Shape;7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4" name="Google Shape;7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8" name="Google Shape;7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11.jpg"/><Relationship Id="rId5" Type="http://schemas.openxmlformats.org/officeDocument/2006/relationships/image" Target="../media/image15.jpg"/><Relationship Id="rId6" Type="http://schemas.openxmlformats.org/officeDocument/2006/relationships/image" Target="../media/image2.jpg"/><Relationship Id="rId7" Type="http://schemas.openxmlformats.org/officeDocument/2006/relationships/image" Target="../media/image5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22.png"/><Relationship Id="rId5" Type="http://schemas.openxmlformats.org/officeDocument/2006/relationships/image" Target="../media/image18.jpg"/><Relationship Id="rId6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17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20.jpg"/><Relationship Id="rId5" Type="http://schemas.openxmlformats.org/officeDocument/2006/relationships/image" Target="../media/image19.jpg"/><Relationship Id="rId6" Type="http://schemas.openxmlformats.org/officeDocument/2006/relationships/image" Target="../media/image2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502013">
            <a:off x="5887227" y="2179360"/>
            <a:ext cx="3409670" cy="280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70" name="Google Shape;170;p22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Approach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  <p:sp>
        <p:nvSpPr>
          <p:cNvPr id="171" name="Google Shape;171;p22"/>
          <p:cNvSpPr txBox="1"/>
          <p:nvPr/>
        </p:nvSpPr>
        <p:spPr>
          <a:xfrm>
            <a:off x="691875" y="4480850"/>
            <a:ext cx="10650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Approach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77" name="Google Shape;177;p23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Approach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Electronics</a:t>
            </a:r>
            <a:endParaRPr/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78" name="Google Shape;178;p23"/>
          <p:cNvGrpSpPr/>
          <p:nvPr/>
        </p:nvGrpSpPr>
        <p:grpSpPr>
          <a:xfrm>
            <a:off x="691875" y="4480850"/>
            <a:ext cx="2663350" cy="374400"/>
            <a:chOff x="691875" y="4480850"/>
            <a:chExt cx="2663350" cy="374400"/>
          </a:xfrm>
        </p:grpSpPr>
        <p:sp>
          <p:nvSpPr>
            <p:cNvPr id="179" name="Google Shape;179;p23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80" name="Google Shape;180;p23"/>
            <p:cNvSpPr txBox="1"/>
            <p:nvPr/>
          </p:nvSpPr>
          <p:spPr>
            <a:xfrm>
              <a:off x="2110525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86" name="Google Shape;186;p24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Approach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Electronics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Physical Design</a:t>
            </a:r>
            <a:endParaRPr/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87" name="Google Shape;187;p24"/>
          <p:cNvGrpSpPr/>
          <p:nvPr/>
        </p:nvGrpSpPr>
        <p:grpSpPr>
          <a:xfrm>
            <a:off x="691875" y="4480850"/>
            <a:ext cx="4329225" cy="374400"/>
            <a:chOff x="691875" y="4480850"/>
            <a:chExt cx="4329225" cy="374400"/>
          </a:xfrm>
        </p:grpSpPr>
        <p:sp>
          <p:nvSpPr>
            <p:cNvPr id="188" name="Google Shape;188;p24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89" name="Google Shape;189;p24"/>
            <p:cNvSpPr txBox="1"/>
            <p:nvPr/>
          </p:nvSpPr>
          <p:spPr>
            <a:xfrm>
              <a:off x="2110525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90" name="Google Shape;190;p24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96" name="Google Shape;196;p25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Approach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Electronics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Physical Design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Overview of the Code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97" name="Google Shape;197;p25"/>
          <p:cNvGrpSpPr/>
          <p:nvPr/>
        </p:nvGrpSpPr>
        <p:grpSpPr>
          <a:xfrm>
            <a:off x="691875" y="4480850"/>
            <a:ext cx="5851300" cy="374400"/>
            <a:chOff x="691875" y="4480850"/>
            <a:chExt cx="5851300" cy="374400"/>
          </a:xfrm>
        </p:grpSpPr>
        <p:sp>
          <p:nvSpPr>
            <p:cNvPr id="198" name="Google Shape;198;p25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99" name="Google Shape;199;p25"/>
            <p:cNvSpPr txBox="1"/>
            <p:nvPr/>
          </p:nvSpPr>
          <p:spPr>
            <a:xfrm>
              <a:off x="2110525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00" name="Google Shape;200;p25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01" name="Google Shape;201;p25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07" name="Google Shape;207;p26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Approach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Electronics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Physical Design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Overview of the Code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Demo!</a:t>
            </a:r>
            <a:endParaRPr/>
          </a:p>
        </p:txBody>
      </p:sp>
      <p:grpSp>
        <p:nvGrpSpPr>
          <p:cNvPr id="208" name="Google Shape;208;p26"/>
          <p:cNvGrpSpPr/>
          <p:nvPr/>
        </p:nvGrpSpPr>
        <p:grpSpPr>
          <a:xfrm>
            <a:off x="691875" y="4480850"/>
            <a:ext cx="7365700" cy="374400"/>
            <a:chOff x="691875" y="4480850"/>
            <a:chExt cx="7365700" cy="374400"/>
          </a:xfrm>
        </p:grpSpPr>
        <p:sp>
          <p:nvSpPr>
            <p:cNvPr id="209" name="Google Shape;209;p26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10" name="Google Shape;210;p26"/>
            <p:cNvSpPr txBox="1"/>
            <p:nvPr/>
          </p:nvSpPr>
          <p:spPr>
            <a:xfrm>
              <a:off x="2110525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11" name="Google Shape;211;p26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12" name="Google Shape;212;p26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13" name="Google Shape;213;p26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Division of Labour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4" name="Google Shape;224;p28"/>
          <p:cNvGrpSpPr/>
          <p:nvPr/>
        </p:nvGrpSpPr>
        <p:grpSpPr>
          <a:xfrm>
            <a:off x="677125" y="3974025"/>
            <a:ext cx="7380450" cy="1066650"/>
            <a:chOff x="677125" y="3974025"/>
            <a:chExt cx="7380450" cy="1066650"/>
          </a:xfrm>
        </p:grpSpPr>
        <p:sp>
          <p:nvSpPr>
            <p:cNvPr id="225" name="Google Shape;225;p28"/>
            <p:cNvSpPr txBox="1"/>
            <p:nvPr/>
          </p:nvSpPr>
          <p:spPr>
            <a:xfrm>
              <a:off x="691875" y="4666275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226" name="Google Shape;226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796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7" name="Google Shape;227;p28"/>
            <p:cNvSpPr txBox="1"/>
            <p:nvPr/>
          </p:nvSpPr>
          <p:spPr>
            <a:xfrm>
              <a:off x="2110525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28" name="Google Shape;228;p28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29" name="Google Shape;229;p28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30" name="Google Shape;230;p28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graphicFrame>
        <p:nvGraphicFramePr>
          <p:cNvPr id="231" name="Google Shape;231;p28"/>
          <p:cNvGraphicFramePr/>
          <p:nvPr/>
        </p:nvGraphicFramePr>
        <p:xfrm>
          <a:off x="567250" y="1299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{CF5CAEB7-C7A9-466E-B5B5-89B9B1141BEB}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Team Member</a:t>
                      </a:r>
                      <a:endParaRPr b="1"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Specialization</a:t>
                      </a:r>
                      <a:endParaRPr b="1"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Group-wide Roles</a:t>
                      </a:r>
                      <a:endParaRPr b="1"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Nikhila Vembu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Solidworks Box design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Prototyping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Sensor circuitry design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Major Project Decisions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Putting things together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Helping with all tasks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Testing entire assembly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Last second problem solving!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Shu You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Kinect/Arduino interfacing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Kinect gesture design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Robot motion design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Hardik Singh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Solidworks Robot Base Design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Robot base assembly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 Robot circuitry design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237" name="Google Shape;237;p29"/>
          <p:cNvSpPr txBox="1"/>
          <p:nvPr>
            <p:ph idx="1" type="body"/>
          </p:nvPr>
        </p:nvSpPr>
        <p:spPr>
          <a:xfrm>
            <a:off x="311700" y="1191350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Critical decision points with the project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Size of the overall robot and finding things that matches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Making sure kinect -&gt; python -&gt; arduino -&gt; motors was all compatible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Narrowing down our focus onto a specific purpose was not easy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Iterations in our design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Mostly conservative iterations based on feasibility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Our initial focus was overall fairly realistic and we were able to execute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Reach for the stars but be ready to find an alternative. Don’t brute force it.</a:t>
            </a:r>
            <a:endParaRPr/>
          </a:p>
        </p:txBody>
      </p:sp>
      <p:grpSp>
        <p:nvGrpSpPr>
          <p:cNvPr id="238" name="Google Shape;238;p29"/>
          <p:cNvGrpSpPr/>
          <p:nvPr/>
        </p:nvGrpSpPr>
        <p:grpSpPr>
          <a:xfrm>
            <a:off x="677125" y="3974025"/>
            <a:ext cx="7380450" cy="1066650"/>
            <a:chOff x="677125" y="3974025"/>
            <a:chExt cx="7380450" cy="1066650"/>
          </a:xfrm>
        </p:grpSpPr>
        <p:sp>
          <p:nvSpPr>
            <p:cNvPr id="239" name="Google Shape;239;p29"/>
            <p:cNvSpPr txBox="1"/>
            <p:nvPr/>
          </p:nvSpPr>
          <p:spPr>
            <a:xfrm>
              <a:off x="691875" y="4666275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240" name="Google Shape;240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796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1" name="Google Shape;241;p29"/>
            <p:cNvSpPr txBox="1"/>
            <p:nvPr/>
          </p:nvSpPr>
          <p:spPr>
            <a:xfrm>
              <a:off x="2110525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42" name="Google Shape;242;p29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43" name="Google Shape;243;p29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44" name="Google Shape;244;p29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Electronics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Electronics</a:t>
            </a:r>
            <a:endParaRPr/>
          </a:p>
        </p:txBody>
      </p:sp>
      <p:sp>
        <p:nvSpPr>
          <p:cNvPr id="255" name="Google Shape;255;p31"/>
          <p:cNvSpPr txBox="1"/>
          <p:nvPr>
            <p:ph idx="1" type="body"/>
          </p:nvPr>
        </p:nvSpPr>
        <p:spPr>
          <a:xfrm>
            <a:off x="311700" y="895675"/>
            <a:ext cx="8520600" cy="31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Microprocessors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Two Arduino UNO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Actuators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Three DC motors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One gripper with DC motor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Sensors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Two Elegoo HC-SR04 proximity sensors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Microsoft Kinect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Additional Components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One Adafruit V2 Motor Shield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One HC-05 Bluetooth Module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31"/>
          <p:cNvGrpSpPr/>
          <p:nvPr/>
        </p:nvGrpSpPr>
        <p:grpSpPr>
          <a:xfrm>
            <a:off x="691875" y="3974025"/>
            <a:ext cx="7365700" cy="1066650"/>
            <a:chOff x="691875" y="3974025"/>
            <a:chExt cx="7365700" cy="1066650"/>
          </a:xfrm>
        </p:grpSpPr>
        <p:sp>
          <p:nvSpPr>
            <p:cNvPr id="257" name="Google Shape;257;p31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258" name="Google Shape;258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2320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9" name="Google Shape;259;p31"/>
            <p:cNvSpPr txBox="1"/>
            <p:nvPr/>
          </p:nvSpPr>
          <p:spPr>
            <a:xfrm>
              <a:off x="2104638" y="4666275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60" name="Google Shape;260;p31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61" name="Google Shape;261;p31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62" name="Google Shape;262;p31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Semi-Autonomous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502013">
            <a:off x="5887227" y="2179360"/>
            <a:ext cx="3409670" cy="280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Circuit Schematics</a:t>
            </a:r>
            <a:endParaRPr/>
          </a:p>
        </p:txBody>
      </p:sp>
      <p:grpSp>
        <p:nvGrpSpPr>
          <p:cNvPr id="268" name="Google Shape;268;p32"/>
          <p:cNvGrpSpPr/>
          <p:nvPr/>
        </p:nvGrpSpPr>
        <p:grpSpPr>
          <a:xfrm>
            <a:off x="691875" y="3974025"/>
            <a:ext cx="7365700" cy="1066650"/>
            <a:chOff x="691875" y="3974025"/>
            <a:chExt cx="7365700" cy="1066650"/>
          </a:xfrm>
        </p:grpSpPr>
        <p:sp>
          <p:nvSpPr>
            <p:cNvPr id="269" name="Google Shape;269;p32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270" name="Google Shape;270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2320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1" name="Google Shape;271;p32"/>
            <p:cNvSpPr txBox="1"/>
            <p:nvPr/>
          </p:nvSpPr>
          <p:spPr>
            <a:xfrm>
              <a:off x="2104638" y="4666275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72" name="Google Shape;272;p32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73" name="Google Shape;273;p32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74" name="Google Shape;274;p32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275" name="Google Shape;275;p32"/>
          <p:cNvPicPr preferRelativeResize="0"/>
          <p:nvPr/>
        </p:nvPicPr>
        <p:blipFill rotWithShape="1">
          <a:blip r:embed="rId4">
            <a:alphaModFix/>
          </a:blip>
          <a:srcRect b="0" l="0" r="7054" t="0"/>
          <a:stretch/>
        </p:blipFill>
        <p:spPr>
          <a:xfrm>
            <a:off x="162050" y="1017800"/>
            <a:ext cx="5713473" cy="309227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2"/>
          <p:cNvSpPr txBox="1"/>
          <p:nvPr>
            <p:ph idx="1" type="body"/>
          </p:nvPr>
        </p:nvSpPr>
        <p:spPr>
          <a:xfrm>
            <a:off x="5875525" y="1345450"/>
            <a:ext cx="29439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Three DC motors for three wheels. One DC motor for gripper.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HC-05 Bluetooth module for wireless serial port communication.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33"/>
          <p:cNvGrpSpPr/>
          <p:nvPr/>
        </p:nvGrpSpPr>
        <p:grpSpPr>
          <a:xfrm>
            <a:off x="691875" y="3974025"/>
            <a:ext cx="7365700" cy="1066650"/>
            <a:chOff x="691875" y="3974025"/>
            <a:chExt cx="7365700" cy="1066650"/>
          </a:xfrm>
        </p:grpSpPr>
        <p:sp>
          <p:nvSpPr>
            <p:cNvPr id="282" name="Google Shape;282;p33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283" name="Google Shape;283;p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2320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4" name="Google Shape;284;p33"/>
            <p:cNvSpPr txBox="1"/>
            <p:nvPr/>
          </p:nvSpPr>
          <p:spPr>
            <a:xfrm>
              <a:off x="2104638" y="4666275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85" name="Google Shape;285;p33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86" name="Google Shape;286;p33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87" name="Google Shape;287;p33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sp>
        <p:nvSpPr>
          <p:cNvPr id="288" name="Google Shape;288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Sensor</a:t>
            </a:r>
            <a:endParaRPr/>
          </a:p>
        </p:txBody>
      </p:sp>
      <p:sp>
        <p:nvSpPr>
          <p:cNvPr id="289" name="Google Shape;289;p33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Used Elegoo HC-SR04 Ultrasonic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Module Distance Sensor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Excellent accuracy from 2cm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    to 400 cm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9900" y="1130325"/>
            <a:ext cx="3195825" cy="31958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3"/>
          <p:cNvSpPr txBox="1"/>
          <p:nvPr/>
        </p:nvSpPr>
        <p:spPr>
          <a:xfrm>
            <a:off x="3592575" y="3557525"/>
            <a:ext cx="17262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Transmitter (Trig Pin) sends high freq. sound</a:t>
            </a:r>
            <a:endParaRPr/>
          </a:p>
        </p:txBody>
      </p:sp>
      <p:sp>
        <p:nvSpPr>
          <p:cNvPr id="292" name="Google Shape;292;p33"/>
          <p:cNvSpPr txBox="1"/>
          <p:nvPr/>
        </p:nvSpPr>
        <p:spPr>
          <a:xfrm>
            <a:off x="6601500" y="1100400"/>
            <a:ext cx="19680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Receiver(Echo Pin) receives reflected sound</a:t>
            </a:r>
            <a:endParaRPr/>
          </a:p>
        </p:txBody>
      </p:sp>
      <p:cxnSp>
        <p:nvCxnSpPr>
          <p:cNvPr id="293" name="Google Shape;293;p33"/>
          <p:cNvCxnSpPr/>
          <p:nvPr/>
        </p:nvCxnSpPr>
        <p:spPr>
          <a:xfrm flipH="1" rot="10800000">
            <a:off x="4652800" y="2917925"/>
            <a:ext cx="429300" cy="639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4" name="Google Shape;294;p33"/>
          <p:cNvCxnSpPr/>
          <p:nvPr/>
        </p:nvCxnSpPr>
        <p:spPr>
          <a:xfrm flipH="1">
            <a:off x="7167575" y="1822575"/>
            <a:ext cx="333000" cy="631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4"/>
          <p:cNvPicPr preferRelativeResize="0"/>
          <p:nvPr/>
        </p:nvPicPr>
        <p:blipFill rotWithShape="1">
          <a:blip r:embed="rId3">
            <a:alphaModFix/>
          </a:blip>
          <a:srcRect b="32286" l="0" r="0" t="0"/>
          <a:stretch/>
        </p:blipFill>
        <p:spPr>
          <a:xfrm>
            <a:off x="439525" y="1190625"/>
            <a:ext cx="6961400" cy="27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Distance Sensor Schematics</a:t>
            </a:r>
            <a:endParaRPr/>
          </a:p>
        </p:txBody>
      </p:sp>
      <p:grpSp>
        <p:nvGrpSpPr>
          <p:cNvPr id="301" name="Google Shape;301;p34"/>
          <p:cNvGrpSpPr/>
          <p:nvPr/>
        </p:nvGrpSpPr>
        <p:grpSpPr>
          <a:xfrm>
            <a:off x="691875" y="3974025"/>
            <a:ext cx="7365700" cy="1066650"/>
            <a:chOff x="691875" y="3974025"/>
            <a:chExt cx="7365700" cy="1066650"/>
          </a:xfrm>
        </p:grpSpPr>
        <p:sp>
          <p:nvSpPr>
            <p:cNvPr id="302" name="Google Shape;302;p34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303" name="Google Shape;303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502004">
              <a:off x="2320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4" name="Google Shape;304;p34"/>
            <p:cNvSpPr txBox="1"/>
            <p:nvPr/>
          </p:nvSpPr>
          <p:spPr>
            <a:xfrm>
              <a:off x="2104638" y="4666275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05" name="Google Shape;305;p34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06" name="Google Shape;306;p34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07" name="Google Shape;307;p34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 Design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 Parts</a:t>
            </a:r>
            <a:endParaRPr/>
          </a:p>
        </p:txBody>
      </p:sp>
      <p:sp>
        <p:nvSpPr>
          <p:cNvPr id="318" name="Google Shape;318;p36"/>
          <p:cNvSpPr txBox="1"/>
          <p:nvPr>
            <p:ph idx="1" type="body"/>
          </p:nvPr>
        </p:nvSpPr>
        <p:spPr>
          <a:xfrm>
            <a:off x="311700" y="1114225"/>
            <a:ext cx="8520600" cy="29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-"/>
            </a:pPr>
            <a:r>
              <a:rPr lang="en"/>
              <a:t>Balsa Wood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Motors &amp; Motor Mounts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OmniWheels!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Mechanical Gripper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Electronics &amp; Batteries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36"/>
          <p:cNvGrpSpPr/>
          <p:nvPr/>
        </p:nvGrpSpPr>
        <p:grpSpPr>
          <a:xfrm>
            <a:off x="691875" y="3974025"/>
            <a:ext cx="7365700" cy="1066650"/>
            <a:chOff x="691875" y="3974025"/>
            <a:chExt cx="7365700" cy="1066650"/>
          </a:xfrm>
        </p:grpSpPr>
        <p:sp>
          <p:nvSpPr>
            <p:cNvPr id="320" name="Google Shape;320;p36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321" name="Google Shape;321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2320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2" name="Google Shape;322;p36"/>
            <p:cNvSpPr txBox="1"/>
            <p:nvPr/>
          </p:nvSpPr>
          <p:spPr>
            <a:xfrm>
              <a:off x="2104638" y="4666275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23" name="Google Shape;323;p36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24" name="Google Shape;324;p36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25" name="Google Shape;325;p36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 Base Design - CAD</a:t>
            </a:r>
            <a:endParaRPr/>
          </a:p>
        </p:txBody>
      </p:sp>
      <p:grpSp>
        <p:nvGrpSpPr>
          <p:cNvPr id="331" name="Google Shape;331;p37"/>
          <p:cNvGrpSpPr/>
          <p:nvPr/>
        </p:nvGrpSpPr>
        <p:grpSpPr>
          <a:xfrm>
            <a:off x="691875" y="3974025"/>
            <a:ext cx="7365700" cy="1101600"/>
            <a:chOff x="691875" y="3974025"/>
            <a:chExt cx="7365700" cy="1101600"/>
          </a:xfrm>
        </p:grpSpPr>
        <p:sp>
          <p:nvSpPr>
            <p:cNvPr id="332" name="Google Shape;332;p37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333" name="Google Shape;33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3844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4" name="Google Shape;334;p37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35" name="Google Shape;335;p37"/>
            <p:cNvSpPr txBox="1"/>
            <p:nvPr/>
          </p:nvSpPr>
          <p:spPr>
            <a:xfrm>
              <a:off x="3437575" y="4701225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36" name="Google Shape;336;p37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37" name="Google Shape;337;p37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338" name="Google Shape;338;p37"/>
          <p:cNvPicPr preferRelativeResize="0"/>
          <p:nvPr/>
        </p:nvPicPr>
        <p:blipFill rotWithShape="1">
          <a:blip r:embed="rId4">
            <a:alphaModFix/>
          </a:blip>
          <a:srcRect b="0" l="27956" r="25734" t="14573"/>
          <a:stretch/>
        </p:blipFill>
        <p:spPr>
          <a:xfrm>
            <a:off x="366875" y="1017800"/>
            <a:ext cx="3612000" cy="322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7"/>
          <p:cNvPicPr preferRelativeResize="0"/>
          <p:nvPr/>
        </p:nvPicPr>
        <p:blipFill rotWithShape="1">
          <a:blip r:embed="rId5">
            <a:alphaModFix/>
          </a:blip>
          <a:srcRect b="0" l="12640" r="15292" t="0"/>
          <a:stretch/>
        </p:blipFill>
        <p:spPr>
          <a:xfrm>
            <a:off x="5846725" y="1581625"/>
            <a:ext cx="2716223" cy="182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7"/>
          <p:cNvPicPr preferRelativeResize="0"/>
          <p:nvPr/>
        </p:nvPicPr>
        <p:blipFill rotWithShape="1">
          <a:blip r:embed="rId6">
            <a:alphaModFix/>
          </a:blip>
          <a:srcRect b="0" l="24249" r="24709" t="0"/>
          <a:stretch/>
        </p:blipFill>
        <p:spPr>
          <a:xfrm>
            <a:off x="3922796" y="1017800"/>
            <a:ext cx="1923925" cy="182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7"/>
          <p:cNvPicPr preferRelativeResize="0"/>
          <p:nvPr/>
        </p:nvPicPr>
        <p:blipFill rotWithShape="1">
          <a:blip r:embed="rId7">
            <a:alphaModFix/>
          </a:blip>
          <a:srcRect b="23015" l="18401" r="20014" t="16528"/>
          <a:stretch/>
        </p:blipFill>
        <p:spPr>
          <a:xfrm>
            <a:off x="3999000" y="2840025"/>
            <a:ext cx="2321300" cy="110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Physical Box Design - CAD</a:t>
            </a:r>
            <a:endParaRPr/>
          </a:p>
        </p:txBody>
      </p:sp>
      <p:sp>
        <p:nvSpPr>
          <p:cNvPr id="347" name="Google Shape;347;p38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Robot has to be directed into this open box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348" name="Google Shape;348;p38"/>
          <p:cNvGrpSpPr/>
          <p:nvPr/>
        </p:nvGrpSpPr>
        <p:grpSpPr>
          <a:xfrm>
            <a:off x="691875" y="3974025"/>
            <a:ext cx="7365700" cy="1101600"/>
            <a:chOff x="691875" y="3974025"/>
            <a:chExt cx="7365700" cy="1101600"/>
          </a:xfrm>
        </p:grpSpPr>
        <p:sp>
          <p:nvSpPr>
            <p:cNvPr id="349" name="Google Shape;349;p38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350" name="Google Shape;350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3844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1" name="Google Shape;351;p38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52" name="Google Shape;352;p38"/>
            <p:cNvSpPr txBox="1"/>
            <p:nvPr/>
          </p:nvSpPr>
          <p:spPr>
            <a:xfrm>
              <a:off x="3437575" y="4701225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53" name="Google Shape;353;p38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54" name="Google Shape;354;p38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355" name="Google Shape;35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3775" y="1612275"/>
            <a:ext cx="3264022" cy="246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4381" y="1612275"/>
            <a:ext cx="3142319" cy="246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7" name="Google Shape;357;p38"/>
          <p:cNvCxnSpPr/>
          <p:nvPr/>
        </p:nvCxnSpPr>
        <p:spPr>
          <a:xfrm rot="10800000">
            <a:off x="7117950" y="2797175"/>
            <a:ext cx="780300" cy="462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8" name="Google Shape;358;p38"/>
          <p:cNvSpPr txBox="1"/>
          <p:nvPr/>
        </p:nvSpPr>
        <p:spPr>
          <a:xfrm>
            <a:off x="7466700" y="3179050"/>
            <a:ext cx="1677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Teeth between back walls and side walls for stability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 Base</a:t>
            </a:r>
            <a:r>
              <a:rPr lang="en"/>
              <a:t> Design - Assembly</a:t>
            </a:r>
            <a:endParaRPr/>
          </a:p>
        </p:txBody>
      </p:sp>
      <p:grpSp>
        <p:nvGrpSpPr>
          <p:cNvPr id="364" name="Google Shape;364;p39"/>
          <p:cNvGrpSpPr/>
          <p:nvPr/>
        </p:nvGrpSpPr>
        <p:grpSpPr>
          <a:xfrm>
            <a:off x="691875" y="3974025"/>
            <a:ext cx="7365700" cy="1101600"/>
            <a:chOff x="691875" y="3974025"/>
            <a:chExt cx="7365700" cy="1101600"/>
          </a:xfrm>
        </p:grpSpPr>
        <p:sp>
          <p:nvSpPr>
            <p:cNvPr id="365" name="Google Shape;365;p39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366" name="Google Shape;366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3844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7" name="Google Shape;367;p39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68" name="Google Shape;368;p39"/>
            <p:cNvSpPr txBox="1"/>
            <p:nvPr/>
          </p:nvSpPr>
          <p:spPr>
            <a:xfrm>
              <a:off x="3437575" y="4701225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69" name="Google Shape;369;p39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70" name="Google Shape;370;p39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371" name="Google Shape;371;p39"/>
          <p:cNvPicPr preferRelativeResize="0"/>
          <p:nvPr/>
        </p:nvPicPr>
        <p:blipFill rotWithShape="1">
          <a:blip r:embed="rId4">
            <a:alphaModFix/>
          </a:blip>
          <a:srcRect b="14617" l="0" r="0" t="9209"/>
          <a:stretch/>
        </p:blipFill>
        <p:spPr>
          <a:xfrm>
            <a:off x="152400" y="1561350"/>
            <a:ext cx="2289697" cy="2325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42100" y="1561350"/>
            <a:ext cx="3100789" cy="23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9"/>
          <p:cNvPicPr preferRelativeResize="0"/>
          <p:nvPr/>
        </p:nvPicPr>
        <p:blipFill rotWithShape="1">
          <a:blip r:embed="rId6">
            <a:alphaModFix/>
          </a:blip>
          <a:srcRect b="29160" l="0" r="0" t="11978"/>
          <a:stretch/>
        </p:blipFill>
        <p:spPr>
          <a:xfrm>
            <a:off x="5542900" y="1561350"/>
            <a:ext cx="2963089" cy="2325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 Base Design - Final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9" name="Google Shape;379;p40"/>
          <p:cNvGrpSpPr/>
          <p:nvPr/>
        </p:nvGrpSpPr>
        <p:grpSpPr>
          <a:xfrm>
            <a:off x="691875" y="3974025"/>
            <a:ext cx="7365700" cy="1101600"/>
            <a:chOff x="691875" y="3974025"/>
            <a:chExt cx="7365700" cy="1101600"/>
          </a:xfrm>
        </p:grpSpPr>
        <p:sp>
          <p:nvSpPr>
            <p:cNvPr id="380" name="Google Shape;380;p40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381" name="Google Shape;381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3844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2" name="Google Shape;382;p40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83" name="Google Shape;383;p40"/>
            <p:cNvSpPr txBox="1"/>
            <p:nvPr/>
          </p:nvSpPr>
          <p:spPr>
            <a:xfrm>
              <a:off x="3437575" y="4701225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84" name="Google Shape;384;p40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85" name="Google Shape;385;p40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386" name="Google Shape;386;p40"/>
          <p:cNvPicPr preferRelativeResize="0"/>
          <p:nvPr/>
        </p:nvPicPr>
        <p:blipFill rotWithShape="1">
          <a:blip r:embed="rId4">
            <a:alphaModFix/>
          </a:blip>
          <a:srcRect b="1240" l="18008" r="20339" t="-1240"/>
          <a:stretch/>
        </p:blipFill>
        <p:spPr>
          <a:xfrm rot="-5400000">
            <a:off x="2484202" y="654025"/>
            <a:ext cx="3076698" cy="3742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 Design - Final Parts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2" name="Google Shape;392;p41"/>
          <p:cNvGrpSpPr/>
          <p:nvPr/>
        </p:nvGrpSpPr>
        <p:grpSpPr>
          <a:xfrm>
            <a:off x="691875" y="3974025"/>
            <a:ext cx="7365700" cy="1101600"/>
            <a:chOff x="691875" y="3974025"/>
            <a:chExt cx="7365700" cy="1101600"/>
          </a:xfrm>
        </p:grpSpPr>
        <p:sp>
          <p:nvSpPr>
            <p:cNvPr id="393" name="Google Shape;393;p41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394" name="Google Shape;394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3844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5" name="Google Shape;395;p41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6" name="Google Shape;396;p41"/>
            <p:cNvSpPr txBox="1"/>
            <p:nvPr/>
          </p:nvSpPr>
          <p:spPr>
            <a:xfrm>
              <a:off x="3437575" y="4701225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7" name="Google Shape;397;p41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8" name="Google Shape;398;p41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399" name="Google Shape;39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5103" y="1630547"/>
            <a:ext cx="2606678" cy="195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00" y="1389325"/>
            <a:ext cx="3249923" cy="2437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1575" y="1353025"/>
            <a:ext cx="3657851" cy="2743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Semi-Autonomous Omnidirectional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502013">
            <a:off x="5887227" y="2179360"/>
            <a:ext cx="3409670" cy="280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2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Overview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412" name="Google Shape;412;p43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Kinect (Python)</a:t>
            </a:r>
            <a:endParaRPr/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Read human gesture and communicate with Arduino over serial port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Arduino (Code for main robot + Code for sensors)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Robot motion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Proximity sensor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413" name="Google Shape;413;p43"/>
          <p:cNvGrpSpPr/>
          <p:nvPr/>
        </p:nvGrpSpPr>
        <p:grpSpPr>
          <a:xfrm>
            <a:off x="691875" y="3974025"/>
            <a:ext cx="7365700" cy="1101575"/>
            <a:chOff x="691875" y="3974025"/>
            <a:chExt cx="7365700" cy="1101575"/>
          </a:xfrm>
        </p:grpSpPr>
        <p:sp>
          <p:nvSpPr>
            <p:cNvPr id="414" name="Google Shape;414;p43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415" name="Google Shape;415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5368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6" name="Google Shape;416;p43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17" name="Google Shape;417;p43"/>
            <p:cNvSpPr txBox="1"/>
            <p:nvPr/>
          </p:nvSpPr>
          <p:spPr>
            <a:xfrm>
              <a:off x="34375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18" name="Google Shape;418;p43"/>
            <p:cNvSpPr txBox="1"/>
            <p:nvPr/>
          </p:nvSpPr>
          <p:spPr>
            <a:xfrm>
              <a:off x="4998588" y="470120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19" name="Google Shape;419;p43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Kinect</a:t>
            </a:r>
            <a:endParaRPr/>
          </a:p>
        </p:txBody>
      </p:sp>
      <p:sp>
        <p:nvSpPr>
          <p:cNvPr id="425" name="Google Shape;425;p44"/>
          <p:cNvSpPr txBox="1"/>
          <p:nvPr>
            <p:ph idx="1" type="body"/>
          </p:nvPr>
        </p:nvSpPr>
        <p:spPr>
          <a:xfrm>
            <a:off x="5076075" y="1229875"/>
            <a:ext cx="37563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Read body joints and save     (x, y, z) coordinates.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 </a:t>
            </a:r>
            <a:r>
              <a:rPr lang="en"/>
              <a:t>calculations</a:t>
            </a:r>
            <a:r>
              <a:rPr lang="en"/>
              <a:t> based on joints coordinates.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426" name="Google Shape;426;p44"/>
          <p:cNvGrpSpPr/>
          <p:nvPr/>
        </p:nvGrpSpPr>
        <p:grpSpPr>
          <a:xfrm>
            <a:off x="691875" y="3974025"/>
            <a:ext cx="7365700" cy="1101575"/>
            <a:chOff x="691875" y="3974025"/>
            <a:chExt cx="7365700" cy="1101575"/>
          </a:xfrm>
        </p:grpSpPr>
        <p:sp>
          <p:nvSpPr>
            <p:cNvPr id="427" name="Google Shape;427;p44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428" name="Google Shape;428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5368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9" name="Google Shape;429;p44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30" name="Google Shape;430;p44"/>
            <p:cNvSpPr txBox="1"/>
            <p:nvPr/>
          </p:nvSpPr>
          <p:spPr>
            <a:xfrm>
              <a:off x="34375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31" name="Google Shape;431;p44"/>
            <p:cNvSpPr txBox="1"/>
            <p:nvPr/>
          </p:nvSpPr>
          <p:spPr>
            <a:xfrm>
              <a:off x="4998588" y="470120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32" name="Google Shape;432;p44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433" name="Google Shape;433;p44"/>
          <p:cNvPicPr preferRelativeResize="0"/>
          <p:nvPr/>
        </p:nvPicPr>
        <p:blipFill rotWithShape="1">
          <a:blip r:embed="rId4">
            <a:alphaModFix/>
          </a:blip>
          <a:srcRect b="0" l="0" r="19935" t="0"/>
          <a:stretch/>
        </p:blipFill>
        <p:spPr>
          <a:xfrm>
            <a:off x="311700" y="1114938"/>
            <a:ext cx="4581375" cy="307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Kinect</a:t>
            </a:r>
            <a:endParaRPr/>
          </a:p>
        </p:txBody>
      </p:sp>
      <p:sp>
        <p:nvSpPr>
          <p:cNvPr id="439" name="Google Shape;439;p45"/>
          <p:cNvSpPr txBox="1"/>
          <p:nvPr>
            <p:ph idx="1" type="body"/>
          </p:nvPr>
        </p:nvSpPr>
        <p:spPr>
          <a:xfrm>
            <a:off x="5076075" y="1229875"/>
            <a:ext cx="37563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Take (</a:t>
            </a:r>
            <a:r>
              <a:rPr i="1" lang="en"/>
              <a:t>x, y</a:t>
            </a:r>
            <a:r>
              <a:rPr lang="en"/>
              <a:t>) coordinates of points </a:t>
            </a:r>
            <a:r>
              <a:rPr i="1" lang="en"/>
              <a:t>A</a:t>
            </a:r>
            <a:r>
              <a:rPr lang="en"/>
              <a:t>, </a:t>
            </a:r>
            <a:r>
              <a:rPr i="1" lang="en"/>
              <a:t>B</a:t>
            </a:r>
            <a:r>
              <a:rPr lang="en"/>
              <a:t>, and </a:t>
            </a:r>
            <a:r>
              <a:rPr i="1" lang="en"/>
              <a:t>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 P</a:t>
            </a:r>
            <a:r>
              <a:rPr lang="en"/>
              <a:t>ythagorean Theorem to calculate </a:t>
            </a:r>
            <a:r>
              <a:rPr i="1" lang="en"/>
              <a:t>AB</a:t>
            </a:r>
            <a:r>
              <a:rPr lang="en"/>
              <a:t> and </a:t>
            </a:r>
            <a:r>
              <a:rPr i="1" lang="en"/>
              <a:t>BC.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 dot product to calculate the angle </a:t>
            </a:r>
            <a:r>
              <a:rPr i="1" lang="en"/>
              <a:t>θ.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designed 8 gestures.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440" name="Google Shape;440;p45"/>
          <p:cNvGrpSpPr/>
          <p:nvPr/>
        </p:nvGrpSpPr>
        <p:grpSpPr>
          <a:xfrm>
            <a:off x="691875" y="3974025"/>
            <a:ext cx="7365700" cy="1101575"/>
            <a:chOff x="691875" y="3974025"/>
            <a:chExt cx="7365700" cy="1101575"/>
          </a:xfrm>
        </p:grpSpPr>
        <p:sp>
          <p:nvSpPr>
            <p:cNvPr id="441" name="Google Shape;441;p45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442" name="Google Shape;442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5368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3" name="Google Shape;443;p45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44" name="Google Shape;444;p45"/>
            <p:cNvSpPr txBox="1"/>
            <p:nvPr/>
          </p:nvSpPr>
          <p:spPr>
            <a:xfrm>
              <a:off x="34375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45" name="Google Shape;445;p45"/>
            <p:cNvSpPr txBox="1"/>
            <p:nvPr/>
          </p:nvSpPr>
          <p:spPr>
            <a:xfrm>
              <a:off x="4998588" y="470120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46" name="Google Shape;446;p45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447" name="Google Shape;44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775" y="1170200"/>
            <a:ext cx="4485842" cy="265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Kinect code flowchart</a:t>
            </a:r>
            <a:endParaRPr/>
          </a:p>
        </p:txBody>
      </p:sp>
      <p:pic>
        <p:nvPicPr>
          <p:cNvPr id="453" name="Google Shape;45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775" y="154048"/>
            <a:ext cx="4660675" cy="4130427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46"/>
          <p:cNvSpPr txBox="1"/>
          <p:nvPr>
            <p:ph idx="1" type="body"/>
          </p:nvPr>
        </p:nvSpPr>
        <p:spPr>
          <a:xfrm>
            <a:off x="5850275" y="969400"/>
            <a:ext cx="31443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Read gesture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Map gesture to a unique ID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Send ID to serial port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Python </a:t>
            </a:r>
            <a:r>
              <a:rPr lang="en" sz="1600"/>
              <a:t>Library: PyKinectV2</a:t>
            </a:r>
            <a:br>
              <a:rPr lang="en" sz="1600"/>
            </a:br>
            <a:r>
              <a:rPr lang="en" sz="1600"/>
              <a:t>Math serial pygame</a:t>
            </a:r>
            <a:br>
              <a:rPr lang="en" sz="1600"/>
            </a:br>
            <a:endParaRPr sz="16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455" name="Google Shape;455;p46"/>
          <p:cNvGrpSpPr/>
          <p:nvPr/>
        </p:nvGrpSpPr>
        <p:grpSpPr>
          <a:xfrm>
            <a:off x="691875" y="3974025"/>
            <a:ext cx="7365700" cy="1101575"/>
            <a:chOff x="691875" y="3974025"/>
            <a:chExt cx="7365700" cy="1101575"/>
          </a:xfrm>
        </p:grpSpPr>
        <p:sp>
          <p:nvSpPr>
            <p:cNvPr id="456" name="Google Shape;456;p46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457" name="Google Shape;457;p4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502004">
              <a:off x="5368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8" name="Google Shape;458;p46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59" name="Google Shape;459;p46"/>
            <p:cNvSpPr txBox="1"/>
            <p:nvPr/>
          </p:nvSpPr>
          <p:spPr>
            <a:xfrm>
              <a:off x="34375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60" name="Google Shape;460;p46"/>
            <p:cNvSpPr txBox="1"/>
            <p:nvPr/>
          </p:nvSpPr>
          <p:spPr>
            <a:xfrm>
              <a:off x="4998588" y="470120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61" name="Google Shape;461;p46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(Robot)</a:t>
            </a:r>
            <a:endParaRPr/>
          </a:p>
        </p:txBody>
      </p:sp>
      <p:sp>
        <p:nvSpPr>
          <p:cNvPr id="467" name="Google Shape;467;p47"/>
          <p:cNvSpPr txBox="1"/>
          <p:nvPr>
            <p:ph idx="1" type="body"/>
          </p:nvPr>
        </p:nvSpPr>
        <p:spPr>
          <a:xfrm>
            <a:off x="4847475" y="1229875"/>
            <a:ext cx="37563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Control DC motor speed and spinning direction.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Example: Forward motion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468" name="Google Shape;468;p47"/>
          <p:cNvGrpSpPr/>
          <p:nvPr/>
        </p:nvGrpSpPr>
        <p:grpSpPr>
          <a:xfrm>
            <a:off x="691875" y="3974025"/>
            <a:ext cx="7365700" cy="1101575"/>
            <a:chOff x="691875" y="3974025"/>
            <a:chExt cx="7365700" cy="1101575"/>
          </a:xfrm>
        </p:grpSpPr>
        <p:sp>
          <p:nvSpPr>
            <p:cNvPr id="469" name="Google Shape;469;p47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470" name="Google Shape;470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5368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1" name="Google Shape;471;p47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72" name="Google Shape;472;p47"/>
            <p:cNvSpPr txBox="1"/>
            <p:nvPr/>
          </p:nvSpPr>
          <p:spPr>
            <a:xfrm>
              <a:off x="34375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73" name="Google Shape;473;p47"/>
            <p:cNvSpPr txBox="1"/>
            <p:nvPr/>
          </p:nvSpPr>
          <p:spPr>
            <a:xfrm>
              <a:off x="4998588" y="470120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74" name="Google Shape;474;p47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pic>
        <p:nvPicPr>
          <p:cNvPr id="475" name="Google Shape;47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1170200"/>
            <a:ext cx="4489046" cy="265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48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75" y="205000"/>
            <a:ext cx="5985074" cy="4102924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(Robot)          code flowchart </a:t>
            </a:r>
            <a:endParaRPr/>
          </a:p>
        </p:txBody>
      </p:sp>
      <p:sp>
        <p:nvSpPr>
          <p:cNvPr id="482" name="Google Shape;482;p48"/>
          <p:cNvSpPr txBox="1"/>
          <p:nvPr>
            <p:ph idx="1" type="body"/>
          </p:nvPr>
        </p:nvSpPr>
        <p:spPr>
          <a:xfrm>
            <a:off x="6012950" y="1487875"/>
            <a:ext cx="2964000" cy="28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Arduino Library: Motor shield library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Read ID from serial port.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Map ID to a specific motion helper function (e.g. moveForward()).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Execute motion and wait for next incoming ID.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8 gestures map to 8 motions.</a:t>
            </a:r>
            <a:endParaRPr sz="1600"/>
          </a:p>
        </p:txBody>
      </p:sp>
      <p:grpSp>
        <p:nvGrpSpPr>
          <p:cNvPr id="483" name="Google Shape;483;p48"/>
          <p:cNvGrpSpPr/>
          <p:nvPr/>
        </p:nvGrpSpPr>
        <p:grpSpPr>
          <a:xfrm>
            <a:off x="691875" y="3974025"/>
            <a:ext cx="7365700" cy="1101575"/>
            <a:chOff x="691875" y="3974025"/>
            <a:chExt cx="7365700" cy="1101575"/>
          </a:xfrm>
        </p:grpSpPr>
        <p:sp>
          <p:nvSpPr>
            <p:cNvPr id="484" name="Google Shape;484;p48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485" name="Google Shape;485;p4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502004">
              <a:off x="5368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6" name="Google Shape;486;p48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87" name="Google Shape;487;p48"/>
            <p:cNvSpPr txBox="1"/>
            <p:nvPr/>
          </p:nvSpPr>
          <p:spPr>
            <a:xfrm>
              <a:off x="34375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88" name="Google Shape;488;p48"/>
            <p:cNvSpPr txBox="1"/>
            <p:nvPr/>
          </p:nvSpPr>
          <p:spPr>
            <a:xfrm>
              <a:off x="4998588" y="470120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489" name="Google Shape;489;p48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        (Sensor) code flowchart</a:t>
            </a:r>
            <a:endParaRPr/>
          </a:p>
        </p:txBody>
      </p:sp>
      <p:sp>
        <p:nvSpPr>
          <p:cNvPr id="495" name="Google Shape;495;p49"/>
          <p:cNvSpPr txBox="1"/>
          <p:nvPr>
            <p:ph idx="1" type="body"/>
          </p:nvPr>
        </p:nvSpPr>
        <p:spPr>
          <a:xfrm>
            <a:off x="4424575" y="1147650"/>
            <a:ext cx="38397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Temporary short low pulse ensures we get a clean HIGH pulse (trig pin).</a:t>
            </a:r>
            <a:endParaRPr/>
          </a:p>
        </p:txBody>
      </p:sp>
      <p:pic>
        <p:nvPicPr>
          <p:cNvPr id="496" name="Google Shape;49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410000"/>
            <a:ext cx="3553122" cy="39972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7" name="Google Shape;497;p49"/>
          <p:cNvGrpSpPr/>
          <p:nvPr/>
        </p:nvGrpSpPr>
        <p:grpSpPr>
          <a:xfrm>
            <a:off x="691875" y="3974025"/>
            <a:ext cx="7365700" cy="1101575"/>
            <a:chOff x="691875" y="3974025"/>
            <a:chExt cx="7365700" cy="1101575"/>
          </a:xfrm>
        </p:grpSpPr>
        <p:sp>
          <p:nvSpPr>
            <p:cNvPr id="498" name="Google Shape;498;p49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499" name="Google Shape;499;p4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502004">
              <a:off x="5368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0" name="Google Shape;500;p49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501" name="Google Shape;501;p49"/>
            <p:cNvSpPr txBox="1"/>
            <p:nvPr/>
          </p:nvSpPr>
          <p:spPr>
            <a:xfrm>
              <a:off x="34375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502" name="Google Shape;502;p49"/>
            <p:cNvSpPr txBox="1"/>
            <p:nvPr/>
          </p:nvSpPr>
          <p:spPr>
            <a:xfrm>
              <a:off x="4998588" y="470120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503" name="Google Shape;503;p49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0"/>
          <p:cNvSpPr txBox="1"/>
          <p:nvPr>
            <p:ph type="title"/>
          </p:nvPr>
        </p:nvSpPr>
        <p:spPr>
          <a:xfrm>
            <a:off x="114425" y="17716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Demo Time!</a:t>
            </a:r>
            <a:endParaRPr sz="6000"/>
          </a:p>
        </p:txBody>
      </p:sp>
      <p:grpSp>
        <p:nvGrpSpPr>
          <p:cNvPr id="509" name="Google Shape;509;p50"/>
          <p:cNvGrpSpPr/>
          <p:nvPr/>
        </p:nvGrpSpPr>
        <p:grpSpPr>
          <a:xfrm>
            <a:off x="691875" y="3974025"/>
            <a:ext cx="7383500" cy="1101575"/>
            <a:chOff x="691875" y="3974025"/>
            <a:chExt cx="7383500" cy="1101575"/>
          </a:xfrm>
        </p:grpSpPr>
        <p:sp>
          <p:nvSpPr>
            <p:cNvPr id="510" name="Google Shape;510;p50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pic>
          <p:nvPicPr>
            <p:cNvPr id="511" name="Google Shape;511;p5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502004">
              <a:off x="6892807" y="4159452"/>
              <a:ext cx="812361" cy="6692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2" name="Google Shape;512;p50"/>
            <p:cNvSpPr txBox="1"/>
            <p:nvPr/>
          </p:nvSpPr>
          <p:spPr>
            <a:xfrm>
              <a:off x="2104638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513" name="Google Shape;513;p50"/>
            <p:cNvSpPr txBox="1"/>
            <p:nvPr/>
          </p:nvSpPr>
          <p:spPr>
            <a:xfrm>
              <a:off x="34375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514" name="Google Shape;514;p50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515" name="Google Shape;515;p50"/>
            <p:cNvSpPr txBox="1"/>
            <p:nvPr/>
          </p:nvSpPr>
          <p:spPr>
            <a:xfrm>
              <a:off x="6522575" y="470120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Reflections</a:t>
            </a:r>
            <a:endParaRPr/>
          </a:p>
        </p:txBody>
      </p:sp>
      <p:sp>
        <p:nvSpPr>
          <p:cNvPr id="521" name="Google Shape;521;p51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51"/>
          <p:cNvSpPr/>
          <p:nvPr/>
        </p:nvSpPr>
        <p:spPr>
          <a:xfrm>
            <a:off x="957500" y="4158450"/>
            <a:ext cx="6611100" cy="6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Semi-Autonomous Omnidirectional Manipulation Robot </a:t>
            </a:r>
            <a:endParaRPr/>
          </a:p>
        </p:txBody>
      </p:sp>
      <p:sp>
        <p:nvSpPr>
          <p:cNvPr id="117" name="Google Shape;117;p16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502013">
            <a:off x="5887227" y="2179360"/>
            <a:ext cx="3409670" cy="280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Reflections</a:t>
            </a:r>
            <a:endParaRPr/>
          </a:p>
        </p:txBody>
      </p:sp>
      <p:sp>
        <p:nvSpPr>
          <p:cNvPr id="528" name="Google Shape;528;p52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learned a lot, and we’re glad we stepped out of our comfort zones</a:t>
            </a:r>
            <a:endParaRPr/>
          </a:p>
          <a:p>
            <a:pPr indent="0" lvl="0" marL="4572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2"/>
          <p:cNvSpPr/>
          <p:nvPr/>
        </p:nvSpPr>
        <p:spPr>
          <a:xfrm>
            <a:off x="957500" y="4158450"/>
            <a:ext cx="6611100" cy="6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Reflections</a:t>
            </a:r>
            <a:endParaRPr/>
          </a:p>
        </p:txBody>
      </p:sp>
      <p:sp>
        <p:nvSpPr>
          <p:cNvPr id="535" name="Google Shape;535;p53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learned a lot, and we’re glad we stepped out of our comfort zones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 encoder was a risk - but a worthy one to stay under budget</a:t>
            </a:r>
            <a:endParaRPr/>
          </a:p>
          <a:p>
            <a:pPr indent="0" lvl="0" marL="4572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53"/>
          <p:cNvSpPr/>
          <p:nvPr/>
        </p:nvSpPr>
        <p:spPr>
          <a:xfrm>
            <a:off x="957500" y="4158450"/>
            <a:ext cx="6611100" cy="6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Reflections</a:t>
            </a:r>
            <a:endParaRPr/>
          </a:p>
        </p:txBody>
      </p:sp>
      <p:sp>
        <p:nvSpPr>
          <p:cNvPr id="542" name="Google Shape;542;p54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learned a lot, and we’re glad we stepped out of our comfort zones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 encoder was a risk - but a worthy one to stay under budget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Controlling with the body is fun! But is it practical in the real world?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54"/>
          <p:cNvSpPr/>
          <p:nvPr/>
        </p:nvSpPr>
        <p:spPr>
          <a:xfrm>
            <a:off x="957500" y="4158450"/>
            <a:ext cx="6611100" cy="6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Reflections</a:t>
            </a:r>
            <a:endParaRPr/>
          </a:p>
        </p:txBody>
      </p:sp>
      <p:sp>
        <p:nvSpPr>
          <p:cNvPr id="549" name="Google Shape;549;p55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learned a lot, and we’re glad we stepped out of our comfort zones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 encoder was a risk - but a worthy one to stay under budget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Controlling with the body is fun! But is it practical in the real world?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Where we could have improved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purchased every part - motor and motor attachments came hand in hand, gripper too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Having a more sophisticated method of lifting objects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55"/>
          <p:cNvSpPr/>
          <p:nvPr/>
        </p:nvSpPr>
        <p:spPr>
          <a:xfrm>
            <a:off x="957500" y="4158450"/>
            <a:ext cx="6611100" cy="6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6"/>
          <p:cNvSpPr txBox="1"/>
          <p:nvPr>
            <p:ph type="title"/>
          </p:nvPr>
        </p:nvSpPr>
        <p:spPr>
          <a:xfrm>
            <a:off x="79475" y="21141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Hope you enjoyed!</a:t>
            </a:r>
            <a:endParaRPr sz="4500"/>
          </a:p>
        </p:txBody>
      </p:sp>
      <p:sp>
        <p:nvSpPr>
          <p:cNvPr id="556" name="Google Shape;556;p56"/>
          <p:cNvSpPr/>
          <p:nvPr/>
        </p:nvSpPr>
        <p:spPr>
          <a:xfrm>
            <a:off x="957500" y="4158450"/>
            <a:ext cx="6611100" cy="6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7"/>
          <p:cNvSpPr txBox="1"/>
          <p:nvPr>
            <p:ph type="title"/>
          </p:nvPr>
        </p:nvSpPr>
        <p:spPr>
          <a:xfrm>
            <a:off x="86475" y="18136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500"/>
              <a:t>?</a:t>
            </a:r>
            <a:endParaRPr b="1" sz="7500"/>
          </a:p>
        </p:txBody>
      </p:sp>
      <p:sp>
        <p:nvSpPr>
          <p:cNvPr id="562" name="Google Shape;562;p57"/>
          <p:cNvSpPr/>
          <p:nvPr/>
        </p:nvSpPr>
        <p:spPr>
          <a:xfrm>
            <a:off x="957500" y="4158450"/>
            <a:ext cx="6611100" cy="6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Semi-Autonomous Omnidirectional Manipulation Robot </a:t>
            </a:r>
            <a:r>
              <a:rPr lang="en"/>
              <a:t>with Kinect Control </a:t>
            </a:r>
            <a:endParaRPr/>
          </a:p>
        </p:txBody>
      </p:sp>
      <p:sp>
        <p:nvSpPr>
          <p:cNvPr id="124" name="Google Shape;124;p1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502013">
            <a:off x="5887227" y="2179360"/>
            <a:ext cx="3409670" cy="280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Semi-Autonomous Omnidirectional Manipulation Robot with Kinect Control </a:t>
            </a:r>
            <a:endParaRPr/>
          </a:p>
        </p:txBody>
      </p:sp>
      <p:sp>
        <p:nvSpPr>
          <p:cNvPr id="131" name="Google Shape;131;p1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 You, Nikhila Vembu, Hardik Singh</a:t>
            </a:r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502013">
            <a:off x="5887227" y="2179360"/>
            <a:ext cx="3409670" cy="280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are aiming to display and test how well we can control unmanned robots and drones better with our bodies. 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39" name="Google Shape;139;p19"/>
          <p:cNvGrpSpPr/>
          <p:nvPr/>
        </p:nvGrpSpPr>
        <p:grpSpPr>
          <a:xfrm>
            <a:off x="691875" y="4480850"/>
            <a:ext cx="7365700" cy="374400"/>
            <a:chOff x="691875" y="4480850"/>
            <a:chExt cx="7365700" cy="374400"/>
          </a:xfrm>
        </p:grpSpPr>
        <p:sp>
          <p:nvSpPr>
            <p:cNvPr id="140" name="Google Shape;140;p19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41" name="Google Shape;141;p19"/>
            <p:cNvSpPr txBox="1"/>
            <p:nvPr/>
          </p:nvSpPr>
          <p:spPr>
            <a:xfrm>
              <a:off x="2110525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42" name="Google Shape;142;p19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43" name="Google Shape;143;p19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44" name="Google Shape;144;p19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sp>
        <p:nvSpPr>
          <p:cNvPr id="145" name="Google Shape;145;p19"/>
          <p:cNvSpPr/>
          <p:nvPr/>
        </p:nvSpPr>
        <p:spPr>
          <a:xfrm>
            <a:off x="366625" y="4158450"/>
            <a:ext cx="7642200" cy="6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1" name="Google Shape;151;p20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are aiming to display and test how well we can control unmanned robots and drones better with our bodies. 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Where ‘gaming controllers’ are limited by their buttons, we can move our body more precisely and in a greater variety of ways, giving us access to improved ways of controlling the robot.</a:t>
            </a:r>
            <a:endParaRPr/>
          </a:p>
        </p:txBody>
      </p:sp>
      <p:grpSp>
        <p:nvGrpSpPr>
          <p:cNvPr id="152" name="Google Shape;152;p20"/>
          <p:cNvGrpSpPr/>
          <p:nvPr/>
        </p:nvGrpSpPr>
        <p:grpSpPr>
          <a:xfrm>
            <a:off x="691875" y="4480850"/>
            <a:ext cx="7365700" cy="374400"/>
            <a:chOff x="691875" y="4480850"/>
            <a:chExt cx="7365700" cy="374400"/>
          </a:xfrm>
        </p:grpSpPr>
        <p:sp>
          <p:nvSpPr>
            <p:cNvPr id="153" name="Google Shape;153;p20"/>
            <p:cNvSpPr txBox="1"/>
            <p:nvPr/>
          </p:nvSpPr>
          <p:spPr>
            <a:xfrm>
              <a:off x="691875" y="4480850"/>
              <a:ext cx="10650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Approach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54" name="Google Shape;154;p20"/>
            <p:cNvSpPr txBox="1"/>
            <p:nvPr/>
          </p:nvSpPr>
          <p:spPr>
            <a:xfrm>
              <a:off x="2110525" y="4480850"/>
              <a:ext cx="1244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Electronics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55" name="Google Shape;155;p20"/>
            <p:cNvSpPr txBox="1"/>
            <p:nvPr/>
          </p:nvSpPr>
          <p:spPr>
            <a:xfrm>
              <a:off x="3468300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Physical Design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56" name="Google Shape;156;p20"/>
            <p:cNvSpPr txBox="1"/>
            <p:nvPr/>
          </p:nvSpPr>
          <p:spPr>
            <a:xfrm>
              <a:off x="49903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Code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157" name="Google Shape;157;p20"/>
            <p:cNvSpPr txBox="1"/>
            <p:nvPr/>
          </p:nvSpPr>
          <p:spPr>
            <a:xfrm>
              <a:off x="6504775" y="4480850"/>
              <a:ext cx="15528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Demo Time!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sp>
        <p:nvSpPr>
          <p:cNvPr id="158" name="Google Shape;158;p20"/>
          <p:cNvSpPr/>
          <p:nvPr/>
        </p:nvSpPr>
        <p:spPr>
          <a:xfrm>
            <a:off x="571075" y="4158450"/>
            <a:ext cx="8058300" cy="67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64" name="Google Shape;164;p21"/>
          <p:cNvSpPr txBox="1"/>
          <p:nvPr>
            <p:ph idx="1" type="body"/>
          </p:nvPr>
        </p:nvSpPr>
        <p:spPr>
          <a:xfrm>
            <a:off x="311700" y="1229875"/>
            <a:ext cx="8520600" cy="28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